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8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B409F-D662-4DFB-AAA4-9D53B8DCF918}" type="datetimeFigureOut">
              <a:rPr lang="fr-FR" smtClean="0"/>
              <a:t>10/12/2019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C4311-D40A-47EE-BD04-5098C4B8DD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411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E3BF-77E3-4C73-A23D-C2649A07804A}" type="datetime1">
              <a:rPr lang="fr-FR" smtClean="0"/>
              <a:t>10/12/2019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DE144B3-A382-4FD6-85CC-9B8E9E3189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091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7FC3-3DC9-4C6F-ACD3-480FD9F7D00B}" type="datetime1">
              <a:rPr lang="fr-FR" smtClean="0"/>
              <a:t>10/12/2019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DE144B3-A382-4FD6-85CC-9B8E9E3189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633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D26E6-1C25-47BE-8E6B-3DB243F27420}" type="datetime1">
              <a:rPr lang="fr-FR" smtClean="0"/>
              <a:t>10/12/2019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DE144B3-A382-4FD6-85CC-9B8E9E318955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7570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5925C-18BD-4C20-A887-06665D6C546E}" type="datetime1">
              <a:rPr lang="fr-FR" smtClean="0"/>
              <a:t>10/12/2019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E144B3-A382-4FD6-85CC-9B8E9E3189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4092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38D1-7716-4C64-A67C-9EEBFEF0E965}" type="datetime1">
              <a:rPr lang="fr-FR" smtClean="0"/>
              <a:t>10/12/2019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E144B3-A382-4FD6-85CC-9B8E9E318955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1712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0157-FB33-4B72-8948-B3136D251CD4}" type="datetime1">
              <a:rPr lang="fr-FR" smtClean="0"/>
              <a:t>10/12/2019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E144B3-A382-4FD6-85CC-9B8E9E3189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4874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691D-9412-441D-BC8D-558A8F83F988}" type="datetime1">
              <a:rPr lang="fr-FR" smtClean="0"/>
              <a:t>10/12/2019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041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DB59-4746-4624-A8B1-F605D57EF60D}" type="datetime1">
              <a:rPr lang="fr-FR" smtClean="0"/>
              <a:t>10/12/2019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857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D92C-9FA3-48C3-A0FB-F93603ECD92C}" type="datetime1">
              <a:rPr lang="fr-FR" smtClean="0"/>
              <a:t>10/12/2019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44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02961-EE7F-49BA-9B16-442827DC251B}" type="datetime1">
              <a:rPr lang="fr-FR" smtClean="0"/>
              <a:t>10/12/2019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DE144B3-A382-4FD6-85CC-9B8E9E3189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8724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FF8A5-2406-401F-975E-864D3A8D3A35}" type="datetime1">
              <a:rPr lang="fr-FR" smtClean="0"/>
              <a:t>10/12/2019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DE144B3-A382-4FD6-85CC-9B8E9E3189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5789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28AAF-9C9B-4434-A7B0-5BF3ED7E5088}" type="datetime1">
              <a:rPr lang="fr-FR" smtClean="0"/>
              <a:t>10/12/2019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DE144B3-A382-4FD6-85CC-9B8E9E3189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371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78CA-E1E0-478C-9D54-369F873EDA69}" type="datetime1">
              <a:rPr lang="fr-FR" smtClean="0"/>
              <a:t>10/12/2019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347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42D93-257B-48F4-99AC-58B01D963D88}" type="datetime1">
              <a:rPr lang="fr-FR" smtClean="0"/>
              <a:t>10/12/2019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666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5D3C-3D1A-457C-A25A-C0F95F5D5566}" type="datetime1">
              <a:rPr lang="fr-FR" smtClean="0"/>
              <a:t>10/12/2019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9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E188-1A72-45B8-B645-2AA9DB2A0327}" type="datetime1">
              <a:rPr lang="fr-FR" smtClean="0"/>
              <a:t>10/12/2019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E144B3-A382-4FD6-85CC-9B8E9E3189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317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078BD-9787-4940-A67B-BE6339B13750}" type="datetime1">
              <a:rPr lang="fr-FR" smtClean="0"/>
              <a:t>10/12/2019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DE144B3-A382-4FD6-85CC-9B8E9E3189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754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tmp"/><Relationship Id="rId4" Type="http://schemas.openxmlformats.org/officeDocument/2006/relationships/image" Target="../media/image15.tm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mp"/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idecairninfo.helpscoutdocs.com/article/112-puis-je-utiliser-les-operateurs-et-ou-sauf-dans-le-moteur-de-recherch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Cairn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>
                <a:solidFill>
                  <a:schemeClr val="tx1"/>
                </a:solidFill>
              </a:rPr>
              <a:t>La base pour les sciences humaines et sociales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01214" y="6135808"/>
            <a:ext cx="1570617" cy="365125"/>
          </a:xfrm>
        </p:spPr>
        <p:txBody>
          <a:bodyPr/>
          <a:lstStyle/>
          <a:p>
            <a:r>
              <a:rPr lang="fr-FR" dirty="0" smtClean="0"/>
              <a:t>19 septembre 2019-JD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76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5142"/>
          </a:xfrm>
        </p:spPr>
        <p:txBody>
          <a:bodyPr/>
          <a:lstStyle/>
          <a:p>
            <a:r>
              <a:rPr lang="fr-FR" dirty="0" smtClean="0"/>
              <a:t>Accéder au résultat après filtre </a:t>
            </a:r>
            <a:endParaRPr lang="fr-FR" dirty="0"/>
          </a:p>
        </p:txBody>
      </p:sp>
      <p:pic>
        <p:nvPicPr>
          <p:cNvPr id="4" name="Espace réservé du contenu 3" descr="Capture d’écran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712" y="1645921"/>
            <a:ext cx="9094900" cy="4001844"/>
          </a:xfrm>
        </p:spPr>
      </p:pic>
      <p:sp>
        <p:nvSpPr>
          <p:cNvPr id="6" name="Ellipse 5"/>
          <p:cNvSpPr/>
          <p:nvPr/>
        </p:nvSpPr>
        <p:spPr>
          <a:xfrm>
            <a:off x="365759" y="2979868"/>
            <a:ext cx="1678193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Filtres utilisés 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2409713" y="2463501"/>
            <a:ext cx="2076226" cy="5163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2409713" y="4283336"/>
            <a:ext cx="2076226" cy="5163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4972542" y="1645921"/>
            <a:ext cx="2076226" cy="5163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3447826" y="5787614"/>
            <a:ext cx="5448748" cy="871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Par défaut, les </a:t>
            </a:r>
            <a:r>
              <a:rPr lang="fr-FR" dirty="0" smtClean="0"/>
              <a:t>résultats sont toujours classés par pertinence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09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41984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Insérer l’expression recherchée dans l’encart avec la loupe et appuyer sur ‘entrée’</a:t>
            </a:r>
            <a:endParaRPr lang="fr-FR" dirty="0"/>
          </a:p>
        </p:txBody>
      </p:sp>
      <p:pic>
        <p:nvPicPr>
          <p:cNvPr id="4" name="Espace réservé du contenu 3" descr="Capture d’écran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289" y="2133600"/>
            <a:ext cx="8111601" cy="3778250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4980791" y="5314278"/>
            <a:ext cx="2334409" cy="49485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 descr="Capture d’écr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5911850"/>
            <a:ext cx="7583809" cy="571580"/>
          </a:xfrm>
          <a:prstGeom prst="rect">
            <a:avLst/>
          </a:prstGeom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64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outils </a:t>
            </a:r>
            <a:endParaRPr lang="fr-FR" dirty="0"/>
          </a:p>
        </p:txBody>
      </p:sp>
      <p:pic>
        <p:nvPicPr>
          <p:cNvPr id="4" name="Espace réservé du contenu 3" descr="Capture d’écran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557" y="2689413"/>
            <a:ext cx="9665055" cy="2192030"/>
          </a:xfrm>
        </p:spPr>
      </p:pic>
      <p:sp>
        <p:nvSpPr>
          <p:cNvPr id="5" name="Ellipse 4"/>
          <p:cNvSpPr/>
          <p:nvPr/>
        </p:nvSpPr>
        <p:spPr>
          <a:xfrm>
            <a:off x="8261874" y="2463501"/>
            <a:ext cx="3044414" cy="176425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avec flèche 6"/>
          <p:cNvCxnSpPr>
            <a:stCxn id="5" idx="3"/>
          </p:cNvCxnSpPr>
          <p:nvPr/>
        </p:nvCxnSpPr>
        <p:spPr>
          <a:xfrm>
            <a:off x="8707718" y="3969386"/>
            <a:ext cx="16734" cy="14739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8552329" y="5443369"/>
            <a:ext cx="3528509" cy="871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Avoir </a:t>
            </a:r>
            <a:r>
              <a:rPr lang="fr-FR" dirty="0" smtClean="0">
                <a:solidFill>
                  <a:schemeClr val="bg1"/>
                </a:solidFill>
              </a:rPr>
              <a:t>créé</a:t>
            </a:r>
            <a:r>
              <a:rPr lang="fr-FR" dirty="0" smtClean="0"/>
              <a:t> un compte pour utiliser  ces fonctionnalités 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2130015" y="4881443"/>
            <a:ext cx="2441986" cy="12073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Lien vers le plan et la bibliographie du livre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5017845" y="4881443"/>
            <a:ext cx="2759934" cy="12073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Lien vers des informations sur l’auteur et d’autres sources</a:t>
            </a:r>
            <a:endParaRPr lang="fr-FR" dirty="0"/>
          </a:p>
        </p:txBody>
      </p:sp>
      <p:cxnSp>
        <p:nvCxnSpPr>
          <p:cNvPr id="13" name="Connecteur droit avec flèche 12"/>
          <p:cNvCxnSpPr/>
          <p:nvPr/>
        </p:nvCxnSpPr>
        <p:spPr>
          <a:xfrm flipV="1">
            <a:off x="3582297" y="4615031"/>
            <a:ext cx="96819" cy="2664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5986035" y="4615031"/>
            <a:ext cx="96819" cy="2664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30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Moncairn.info</a:t>
            </a:r>
            <a:endParaRPr lang="fr-FR" dirty="0"/>
          </a:p>
        </p:txBody>
      </p:sp>
      <p:pic>
        <p:nvPicPr>
          <p:cNvPr id="4" name="Espace réservé du contenu 3" descr="Capture d’écran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045"/>
          <a:stretch/>
        </p:blipFill>
        <p:spPr>
          <a:xfrm>
            <a:off x="2162287" y="1367119"/>
            <a:ext cx="8767481" cy="537881"/>
          </a:xfrm>
        </p:spPr>
      </p:pic>
      <p:sp>
        <p:nvSpPr>
          <p:cNvPr id="5" name="Rectangle 4"/>
          <p:cNvSpPr/>
          <p:nvPr/>
        </p:nvSpPr>
        <p:spPr>
          <a:xfrm>
            <a:off x="2065468" y="1905000"/>
            <a:ext cx="8864300" cy="1419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 créant un compte vous pouvez suivre une revue ou un auteur  </a:t>
            </a:r>
          </a:p>
          <a:p>
            <a:pPr algn="ctr"/>
            <a:r>
              <a:rPr lang="fr-FR" dirty="0"/>
              <a:t> </a:t>
            </a:r>
            <a:r>
              <a:rPr lang="fr-FR" dirty="0" smtClean="0"/>
              <a:t>Vous enregistrez directement  la source dans votre compte avec la possibilité de modifier en supprimant ou  en ajoutant une revue ou un auteur.</a:t>
            </a:r>
            <a:endParaRPr lang="fr-FR" dirty="0"/>
          </a:p>
        </p:txBody>
      </p:sp>
      <p:pic>
        <p:nvPicPr>
          <p:cNvPr id="6" name="Image 5" descr="Capture d’écr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101" y="3324112"/>
            <a:ext cx="3833433" cy="3367143"/>
          </a:xfrm>
          <a:prstGeom prst="rect">
            <a:avLst/>
          </a:prstGeom>
        </p:spPr>
      </p:pic>
      <p:pic>
        <p:nvPicPr>
          <p:cNvPr id="7" name="Image 6" descr="Capture d’écra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4203" y="4291406"/>
            <a:ext cx="1900502" cy="504895"/>
          </a:xfrm>
          <a:prstGeom prst="rect">
            <a:avLst/>
          </a:prstGeom>
        </p:spPr>
      </p:pic>
      <p:pic>
        <p:nvPicPr>
          <p:cNvPr id="8" name="Image 7" descr="Capture d’écra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702" y="3595257"/>
            <a:ext cx="1991003" cy="533474"/>
          </a:xfrm>
          <a:prstGeom prst="rect">
            <a:avLst/>
          </a:prstGeom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56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40445"/>
          </a:xfrm>
        </p:spPr>
        <p:txBody>
          <a:bodyPr/>
          <a:lstStyle/>
          <a:p>
            <a:r>
              <a:rPr lang="fr-FR" dirty="0" smtClean="0"/>
              <a:t>Ma bibliographie</a:t>
            </a:r>
            <a:endParaRPr lang="fr-FR" dirty="0"/>
          </a:p>
        </p:txBody>
      </p:sp>
      <p:pic>
        <p:nvPicPr>
          <p:cNvPr id="4" name="Espace réservé du contenu 3" descr="Capture d’écran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736" y="1639383"/>
            <a:ext cx="3790277" cy="4352626"/>
          </a:xfrm>
        </p:spPr>
      </p:pic>
      <p:pic>
        <p:nvPicPr>
          <p:cNvPr id="6" name="Image 5" descr="Capture d’écr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841" y="3066999"/>
            <a:ext cx="838317" cy="724001"/>
          </a:xfrm>
          <a:prstGeom prst="rect">
            <a:avLst/>
          </a:prstGeom>
        </p:spPr>
      </p:pic>
      <p:sp>
        <p:nvSpPr>
          <p:cNvPr id="7" name="Ellipse 6"/>
          <p:cNvSpPr/>
          <p:nvPr/>
        </p:nvSpPr>
        <p:spPr>
          <a:xfrm>
            <a:off x="7048768" y="3066998"/>
            <a:ext cx="3300088" cy="1569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Cliquer sur le symbole pour ajouter  une référence à votre bibliographie </a:t>
            </a:r>
            <a:endParaRPr lang="fr-FR" dirty="0"/>
          </a:p>
        </p:txBody>
      </p:sp>
      <p:cxnSp>
        <p:nvCxnSpPr>
          <p:cNvPr id="9" name="Connecteur droit avec flèche 8"/>
          <p:cNvCxnSpPr>
            <a:endCxn id="6" idx="3"/>
          </p:cNvCxnSpPr>
          <p:nvPr/>
        </p:nvCxnSpPr>
        <p:spPr>
          <a:xfrm flipH="1" flipV="1">
            <a:off x="6515158" y="3429000"/>
            <a:ext cx="498828" cy="995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36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 bibliographie </a:t>
            </a:r>
            <a:endParaRPr lang="fr-FR" dirty="0"/>
          </a:p>
        </p:txBody>
      </p:sp>
      <p:pic>
        <p:nvPicPr>
          <p:cNvPr id="4" name="Espace réservé du contenu 3" descr="Capture d’écran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257" y="1409252"/>
            <a:ext cx="9374598" cy="5228216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10499464" y="2635624"/>
            <a:ext cx="451821" cy="74227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7788536" y="2796988"/>
            <a:ext cx="2409713" cy="15275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Cliquer pour retirer la référence  de la liste </a:t>
            </a:r>
            <a:endParaRPr lang="fr-FR" dirty="0"/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10058400" y="3119718"/>
            <a:ext cx="441064" cy="2581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631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Mes consultations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Renvoie à la liste des revues consultées.</a:t>
            </a:r>
            <a:endParaRPr lang="fr-FR" dirty="0"/>
          </a:p>
        </p:txBody>
      </p:sp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912" y="1264555"/>
            <a:ext cx="8906133" cy="5680039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8003689" y="1264555"/>
            <a:ext cx="1785770" cy="8690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9789458" y="1990165"/>
            <a:ext cx="613187" cy="4518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9789458" y="3646842"/>
            <a:ext cx="613187" cy="4625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0047643" y="1990165"/>
            <a:ext cx="2144358" cy="2119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Ajouter ou retirer de votre bibliographie</a:t>
            </a:r>
            <a:endParaRPr lang="fr-FR" sz="1600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79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Alerte</a:t>
            </a:r>
            <a:endParaRPr lang="fr-FR" dirty="0"/>
          </a:p>
        </p:txBody>
      </p:sp>
      <p:pic>
        <p:nvPicPr>
          <p:cNvPr id="4" name="Espace réservé du contenu 3" descr="Capture d’écran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714" y="1905001"/>
            <a:ext cx="8581100" cy="3602914"/>
          </a:xfrm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5307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                  Merci c’est fini ! 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20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CAIRN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Base de données en sciences </a:t>
            </a:r>
            <a:r>
              <a:rPr lang="fr-FR" dirty="0" smtClean="0">
                <a:solidFill>
                  <a:schemeClr val="tx1"/>
                </a:solidFill>
              </a:rPr>
              <a:t>h</a:t>
            </a:r>
            <a:r>
              <a:rPr lang="fr-FR" dirty="0" smtClean="0"/>
              <a:t>umaines et sociales </a:t>
            </a:r>
          </a:p>
          <a:p>
            <a:r>
              <a:rPr lang="fr-FR" dirty="0" smtClean="0"/>
              <a:t>Accès au texte intégral : </a:t>
            </a:r>
          </a:p>
          <a:p>
            <a:pPr marL="0" indent="0">
              <a:buNone/>
            </a:pPr>
            <a:r>
              <a:rPr lang="fr-FR" dirty="0" smtClean="0"/>
              <a:t>503 revues </a:t>
            </a:r>
          </a:p>
          <a:p>
            <a:pPr marL="0" indent="0">
              <a:buNone/>
            </a:pPr>
            <a:r>
              <a:rPr lang="fr-FR" dirty="0" smtClean="0"/>
              <a:t>Collections  ’Que sais je ? ‘  et ‘ </a:t>
            </a:r>
            <a:r>
              <a:rPr lang="fr-FR" dirty="0" smtClean="0">
                <a:solidFill>
                  <a:schemeClr val="tx1"/>
                </a:solidFill>
              </a:rPr>
              <a:t>R</a:t>
            </a:r>
            <a:r>
              <a:rPr lang="fr-FR" dirty="0" smtClean="0"/>
              <a:t>epères ‘: 1511 ouvrages 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Ouvrages en économie et gestion : </a:t>
            </a:r>
            <a:r>
              <a:rPr lang="fr-FR" smtClean="0"/>
              <a:t>612 ouvrages </a:t>
            </a:r>
            <a:endParaRPr lang="fr-FR" dirty="0" smtClean="0"/>
          </a:p>
          <a:p>
            <a:r>
              <a:rPr lang="fr-FR" dirty="0" smtClean="0"/>
              <a:t>8975 ouvrages dont vous pouvez suggérer l’achat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Accessible à distance en indiquant vos identifiants CAS </a:t>
            </a:r>
          </a:p>
          <a:p>
            <a:endParaRPr lang="fr-FR" dirty="0" smtClean="0"/>
          </a:p>
        </p:txBody>
      </p:sp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816" y="4528969"/>
            <a:ext cx="2372056" cy="796066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64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</a:t>
            </a:r>
            <a:r>
              <a:rPr lang="fr-FR" dirty="0" smtClean="0"/>
              <a:t>age d’accueil</a:t>
            </a:r>
            <a:endParaRPr lang="fr-FR" dirty="0"/>
          </a:p>
        </p:txBody>
      </p:sp>
      <p:pic>
        <p:nvPicPr>
          <p:cNvPr id="4" name="Espace réservé du contenu 3" descr="Capture d’écran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743" y="2630244"/>
            <a:ext cx="9051869" cy="3065929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 flipH="1">
            <a:off x="849849" y="4313816"/>
            <a:ext cx="2893809" cy="1904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Cliquer sur l’onglet pour accéder au type de document</a:t>
            </a:r>
            <a:endParaRPr lang="fr-FR" dirty="0"/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2592925" y="4044875"/>
            <a:ext cx="537550" cy="268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/>
          <p:cNvSpPr/>
          <p:nvPr/>
        </p:nvSpPr>
        <p:spPr>
          <a:xfrm>
            <a:off x="4238513" y="2763816"/>
            <a:ext cx="1581373" cy="602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 flipH="1">
            <a:off x="8078990" y="4711849"/>
            <a:ext cx="2721685" cy="11824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Liste des titres des revues  en texte intégral </a:t>
            </a:r>
            <a:endParaRPr lang="fr-FR" dirty="0"/>
          </a:p>
        </p:txBody>
      </p:sp>
      <p:cxnSp>
        <p:nvCxnSpPr>
          <p:cNvPr id="12" name="Connecteur droit avec flèche 11"/>
          <p:cNvCxnSpPr/>
          <p:nvPr/>
        </p:nvCxnSpPr>
        <p:spPr>
          <a:xfrm flipH="1" flipV="1">
            <a:off x="7723991" y="5379269"/>
            <a:ext cx="408787" cy="123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8961120" y="2763816"/>
            <a:ext cx="484094" cy="602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 flipH="1">
            <a:off x="7803728" y="1679986"/>
            <a:ext cx="2857100" cy="5997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Recherche avancée</a:t>
            </a:r>
            <a:endParaRPr lang="fr-FR" dirty="0"/>
          </a:p>
        </p:txBody>
      </p:sp>
      <p:cxnSp>
        <p:nvCxnSpPr>
          <p:cNvPr id="18" name="Connecteur droit avec flèche 17"/>
          <p:cNvCxnSpPr>
            <a:endCxn id="16" idx="0"/>
          </p:cNvCxnSpPr>
          <p:nvPr/>
        </p:nvCxnSpPr>
        <p:spPr>
          <a:xfrm flipH="1">
            <a:off x="9203167" y="2351780"/>
            <a:ext cx="5379" cy="412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9" idx="6"/>
          </p:cNvCxnSpPr>
          <p:nvPr/>
        </p:nvCxnSpPr>
        <p:spPr>
          <a:xfrm>
            <a:off x="5819886" y="3065030"/>
            <a:ext cx="14200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5029199" y="2152365"/>
            <a:ext cx="0" cy="580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 flipH="1">
            <a:off x="3646842" y="1679986"/>
            <a:ext cx="2891228" cy="655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Recherche simple</a:t>
            </a:r>
            <a:endParaRPr lang="fr-FR" dirty="0"/>
          </a:p>
        </p:txBody>
      </p:sp>
      <p:sp>
        <p:nvSpPr>
          <p:cNvPr id="3" name="Ellipse 2"/>
          <p:cNvSpPr/>
          <p:nvPr/>
        </p:nvSpPr>
        <p:spPr>
          <a:xfrm>
            <a:off x="9789458" y="2630244"/>
            <a:ext cx="1715153" cy="8444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90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Capture d’écran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874" y="649987"/>
            <a:ext cx="3537084" cy="3778250"/>
          </a:xfrm>
        </p:spPr>
      </p:pic>
      <p:pic>
        <p:nvPicPr>
          <p:cNvPr id="5" name="Image 4" descr="Capture d’écr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176" y="593410"/>
            <a:ext cx="876422" cy="638264"/>
          </a:xfrm>
          <a:prstGeom prst="rect">
            <a:avLst/>
          </a:prstGeom>
        </p:spPr>
      </p:pic>
      <p:sp>
        <p:nvSpPr>
          <p:cNvPr id="7" name="Ellipse 6"/>
          <p:cNvSpPr/>
          <p:nvPr/>
        </p:nvSpPr>
        <p:spPr>
          <a:xfrm>
            <a:off x="3864296" y="370387"/>
            <a:ext cx="2067262" cy="10813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997727" y="4647304"/>
            <a:ext cx="8706132" cy="1753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Pour accéder à la base Cairn, il faut impérativement être identifi</a:t>
            </a:r>
            <a:r>
              <a:rPr lang="fr-FR" dirty="0" smtClean="0">
                <a:solidFill>
                  <a:schemeClr val="bg1"/>
                </a:solidFill>
              </a:rPr>
              <a:t>é</a:t>
            </a:r>
            <a:r>
              <a:rPr lang="fr-FR" dirty="0" smtClean="0"/>
              <a:t> </a:t>
            </a:r>
          </a:p>
          <a:p>
            <a:pPr algn="ctr"/>
            <a:r>
              <a:rPr lang="fr-FR" dirty="0" smtClean="0"/>
              <a:t>avec vos identifiants CAS . </a:t>
            </a:r>
            <a:r>
              <a:rPr lang="fr-FR" dirty="0" smtClean="0">
                <a:solidFill>
                  <a:schemeClr val="bg1"/>
                </a:solidFill>
              </a:rPr>
              <a:t>En vous créant un compte, vous pourrez également utiliser les différentes fonctionnalités de la base.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28177" y="1656678"/>
            <a:ext cx="2291418" cy="858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Accès en anglais </a:t>
            </a:r>
            <a:endParaRPr lang="fr-FR" dirty="0"/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5727620" y="848202"/>
            <a:ext cx="16137" cy="759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39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2958021" cy="6130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La recherche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67435" y="1484555"/>
            <a:ext cx="9837177" cy="4426667"/>
          </a:xfrm>
        </p:spPr>
        <p:txBody>
          <a:bodyPr>
            <a:noAutofit/>
          </a:bodyPr>
          <a:lstStyle/>
          <a:p>
            <a:r>
              <a:rPr lang="fr-FR" dirty="0"/>
              <a:t>Pour effectuer une </a:t>
            </a:r>
            <a:r>
              <a:rPr lang="fr-FR" b="1" dirty="0" smtClean="0"/>
              <a:t>recherche simple </a:t>
            </a:r>
            <a:r>
              <a:rPr lang="fr-FR" dirty="0" smtClean="0"/>
              <a:t>: </a:t>
            </a:r>
            <a:r>
              <a:rPr lang="fr-FR" dirty="0" smtClean="0">
                <a:solidFill>
                  <a:schemeClr val="tx1"/>
                </a:solidFill>
              </a:rPr>
              <a:t>saisir</a:t>
            </a:r>
            <a:r>
              <a:rPr lang="fr-FR" dirty="0" smtClean="0"/>
              <a:t> </a:t>
            </a:r>
            <a:r>
              <a:rPr lang="fr-FR" dirty="0"/>
              <a:t>les expressions de recherche, et valider par « entrée » sur </a:t>
            </a:r>
            <a:r>
              <a:rPr lang="fr-FR" dirty="0" smtClean="0">
                <a:solidFill>
                  <a:schemeClr val="tx1"/>
                </a:solidFill>
              </a:rPr>
              <a:t>le</a:t>
            </a:r>
            <a:r>
              <a:rPr lang="fr-FR" dirty="0" smtClean="0"/>
              <a:t> clavier ou cliquer sur la loupe. </a:t>
            </a:r>
          </a:p>
          <a:p>
            <a:r>
              <a:rPr lang="fr-FR" dirty="0" smtClean="0"/>
              <a:t>Trucs et astuces </a:t>
            </a:r>
            <a:r>
              <a:rPr lang="fr-FR" dirty="0"/>
              <a:t>pour optimiser votre recherche :</a:t>
            </a:r>
          </a:p>
          <a:p>
            <a:pPr marL="0" indent="0">
              <a:buNone/>
            </a:pPr>
            <a:r>
              <a:rPr lang="fr-FR" dirty="0"/>
              <a:t>Si vous cherchez une expression exacte, entourez l’expression de recherche par des </a:t>
            </a:r>
            <a:r>
              <a:rPr lang="fr-FR" b="1" dirty="0"/>
              <a:t>guillemets</a:t>
            </a:r>
            <a:r>
              <a:rPr lang="fr-FR" dirty="0"/>
              <a:t>.</a:t>
            </a:r>
            <a:br>
              <a:rPr lang="fr-FR" dirty="0"/>
            </a:br>
            <a:r>
              <a:rPr lang="fr-FR" dirty="0"/>
              <a:t>Exemple : </a:t>
            </a:r>
            <a:r>
              <a:rPr lang="fr-FR" i="1" dirty="0"/>
              <a:t>« </a:t>
            </a:r>
            <a:r>
              <a:rPr lang="fr-FR" i="1" dirty="0" smtClean="0"/>
              <a:t>concurrence internationale»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Si vous effectuez une recherche </a:t>
            </a:r>
            <a:r>
              <a:rPr lang="fr-FR" dirty="0" smtClean="0"/>
              <a:t>à </a:t>
            </a:r>
            <a:r>
              <a:rPr lang="fr-FR" dirty="0"/>
              <a:t>l’aide de plusieurs </a:t>
            </a:r>
            <a:r>
              <a:rPr lang="fr-FR" b="1" dirty="0">
                <a:solidFill>
                  <a:schemeClr val="tx1"/>
                </a:solidFill>
                <a:hlinkClick r:id="rId2"/>
              </a:rPr>
              <a:t>opérateurs booléens</a:t>
            </a:r>
            <a:r>
              <a:rPr lang="fr-FR" b="1" dirty="0">
                <a:solidFill>
                  <a:schemeClr val="tx1"/>
                </a:solidFill>
              </a:rPr>
              <a:t> </a:t>
            </a:r>
            <a:r>
              <a:rPr lang="fr-FR" dirty="0"/>
              <a:t>tels que ET, OU, SAUF, vous pouvez utiliser les </a:t>
            </a:r>
            <a:r>
              <a:rPr lang="fr-FR" b="1" dirty="0"/>
              <a:t>parenthèses</a:t>
            </a:r>
            <a:r>
              <a:rPr lang="fr-FR" dirty="0"/>
              <a:t>.</a:t>
            </a:r>
            <a:br>
              <a:rPr lang="fr-FR" dirty="0"/>
            </a:br>
            <a:r>
              <a:rPr lang="fr-FR" dirty="0"/>
              <a:t>Exemple : </a:t>
            </a:r>
            <a:r>
              <a:rPr lang="fr-FR" i="1" dirty="0" smtClean="0"/>
              <a:t>crustacés  </a:t>
            </a:r>
            <a:r>
              <a:rPr lang="fr-FR" i="1" dirty="0"/>
              <a:t>SAUF </a:t>
            </a:r>
            <a:r>
              <a:rPr lang="fr-FR" i="1" dirty="0" smtClean="0"/>
              <a:t>(crevettes  </a:t>
            </a:r>
            <a:r>
              <a:rPr lang="fr-FR" i="1" dirty="0" smtClean="0">
                <a:solidFill>
                  <a:schemeClr val="tx1"/>
                </a:solidFill>
              </a:rPr>
              <a:t>OU</a:t>
            </a:r>
            <a:r>
              <a:rPr lang="fr-FR" i="1" dirty="0" smtClean="0">
                <a:solidFill>
                  <a:srgbClr val="00B050"/>
                </a:solidFill>
              </a:rPr>
              <a:t> </a:t>
            </a:r>
            <a:r>
              <a:rPr lang="fr-FR" i="1" dirty="0" smtClean="0"/>
              <a:t> calamars)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Si vous cherchez plusieurs expressions, intégrez la </a:t>
            </a:r>
            <a:r>
              <a:rPr lang="fr-FR" b="1" dirty="0"/>
              <a:t>troncature</a:t>
            </a:r>
            <a:r>
              <a:rPr lang="fr-FR" dirty="0"/>
              <a:t> qui remplace un caractère : </a:t>
            </a:r>
            <a:r>
              <a:rPr lang="fr-FR" dirty="0" smtClean="0"/>
              <a:t>*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Exemple : </a:t>
            </a:r>
            <a:r>
              <a:rPr lang="fr-FR" i="1" dirty="0" err="1" smtClean="0"/>
              <a:t>capit</a:t>
            </a:r>
            <a:r>
              <a:rPr lang="fr-FR" i="1" dirty="0" smtClean="0"/>
              <a:t>*</a:t>
            </a:r>
            <a:r>
              <a:rPr lang="fr-FR" dirty="0"/>
              <a:t> recherchera </a:t>
            </a:r>
            <a:r>
              <a:rPr lang="fr-FR" dirty="0" smtClean="0"/>
              <a:t>capital, capitaux, capitalisme, </a:t>
            </a:r>
            <a:r>
              <a:rPr lang="fr-FR" dirty="0"/>
              <a:t>etc.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18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702603" cy="1151309"/>
          </a:xfrm>
        </p:spPr>
        <p:txBody>
          <a:bodyPr>
            <a:normAutofit/>
          </a:bodyPr>
          <a:lstStyle/>
          <a:p>
            <a:r>
              <a:rPr lang="fr-FR" sz="3200" dirty="0" smtClean="0"/>
              <a:t>La recherche avancée : Fonctionnalités</a:t>
            </a:r>
            <a:endParaRPr lang="fr-FR" sz="3200" dirty="0"/>
          </a:p>
        </p:txBody>
      </p:sp>
      <p:pic>
        <p:nvPicPr>
          <p:cNvPr id="4" name="Espace réservé du contenu 3" descr="Capture d’écran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563" y="1775419"/>
            <a:ext cx="8915400" cy="4391891"/>
          </a:xfrm>
        </p:spPr>
      </p:pic>
      <p:sp>
        <p:nvSpPr>
          <p:cNvPr id="5" name="Ellipse 4"/>
          <p:cNvSpPr/>
          <p:nvPr/>
        </p:nvSpPr>
        <p:spPr>
          <a:xfrm>
            <a:off x="3648634" y="4681369"/>
            <a:ext cx="1665644" cy="43030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9651402" y="3971365"/>
            <a:ext cx="903643" cy="43030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8900159" y="3329541"/>
            <a:ext cx="588085" cy="43030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047180" y="5486400"/>
            <a:ext cx="2000923" cy="6809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7412021" y="4120179"/>
            <a:ext cx="2391782" cy="7243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Ajouter / supprimer une ligne </a:t>
            </a:r>
            <a:endParaRPr lang="fr-FR" sz="1600" dirty="0"/>
          </a:p>
        </p:txBody>
      </p:sp>
      <p:sp>
        <p:nvSpPr>
          <p:cNvPr id="10" name="Ellipse 9"/>
          <p:cNvSpPr/>
          <p:nvPr/>
        </p:nvSpPr>
        <p:spPr>
          <a:xfrm>
            <a:off x="9488244" y="2797445"/>
            <a:ext cx="2345167" cy="9624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Choix opérateurs booléens</a:t>
            </a:r>
            <a:endParaRPr lang="fr-FR" dirty="0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5217459" y="4991548"/>
            <a:ext cx="215153" cy="268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3679282" y="4977204"/>
            <a:ext cx="215153" cy="268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351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43954" y="624110"/>
            <a:ext cx="4765638" cy="871204"/>
          </a:xfrm>
        </p:spPr>
        <p:txBody>
          <a:bodyPr>
            <a:normAutofit fontScale="90000"/>
          </a:bodyPr>
          <a:lstStyle/>
          <a:p>
            <a:r>
              <a:rPr lang="fr-FR" sz="3200" dirty="0" smtClean="0"/>
              <a:t>Champs de recherche:</a:t>
            </a:r>
            <a:br>
              <a:rPr lang="fr-FR" sz="3200" dirty="0" smtClean="0"/>
            </a:br>
            <a:endParaRPr lang="fr-FR" sz="3200" dirty="0"/>
          </a:p>
        </p:txBody>
      </p:sp>
      <p:pic>
        <p:nvPicPr>
          <p:cNvPr id="4" name="Espace réservé du contenu 3" descr="Capture d’écran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882" y="1495314"/>
            <a:ext cx="3719765" cy="4008196"/>
          </a:xfrm>
        </p:spPr>
      </p:pic>
      <p:sp>
        <p:nvSpPr>
          <p:cNvPr id="6" name="Rectangle 5"/>
          <p:cNvSpPr/>
          <p:nvPr/>
        </p:nvSpPr>
        <p:spPr>
          <a:xfrm>
            <a:off x="7422776" y="2259106"/>
            <a:ext cx="4120179" cy="18948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 ajoutant une ligne vous pouvez combiner les champs entre eux </a:t>
            </a:r>
          </a:p>
          <a:p>
            <a:pPr algn="ctr"/>
            <a:endParaRPr lang="fr-FR" dirty="0"/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REMARQUE : il n’y a pas de champ sujet dans ce formulaire de recherche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334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409086"/>
          </a:xfrm>
        </p:spPr>
        <p:txBody>
          <a:bodyPr>
            <a:normAutofit fontScale="90000"/>
          </a:bodyPr>
          <a:lstStyle/>
          <a:p>
            <a:r>
              <a:rPr lang="fr-FR" sz="3200" dirty="0" smtClean="0"/>
              <a:t>Ex : </a:t>
            </a:r>
            <a:r>
              <a:rPr lang="fr-FR" sz="2800" dirty="0" smtClean="0"/>
              <a:t>Vous souhaitez des documents dont l’expression « commerce international » apparaît dans le texte intégral et publiés entre 2017- 2019</a:t>
            </a:r>
            <a:endParaRPr lang="fr-FR" sz="2800" dirty="0"/>
          </a:p>
        </p:txBody>
      </p:sp>
      <p:pic>
        <p:nvPicPr>
          <p:cNvPr id="4" name="Espace réservé du contenu 3" descr="Capture d’écran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3" y="2227597"/>
            <a:ext cx="8915400" cy="4162445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527125" y="4690335"/>
            <a:ext cx="2700169" cy="13554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Par défaut Cairn cherche  dans toute la base</a:t>
            </a:r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2936838" y="5034579"/>
            <a:ext cx="666974" cy="860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/>
          <p:cNvSpPr/>
          <p:nvPr/>
        </p:nvSpPr>
        <p:spPr>
          <a:xfrm>
            <a:off x="7863840" y="4335332"/>
            <a:ext cx="2829261" cy="15168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Mettre des guillemets ou cocher l’expression exacte</a:t>
            </a:r>
            <a:endParaRPr lang="fr-FR" dirty="0"/>
          </a:p>
        </p:txBody>
      </p:sp>
      <p:cxnSp>
        <p:nvCxnSpPr>
          <p:cNvPr id="8" name="Connecteur droit avec flèche 7"/>
          <p:cNvCxnSpPr/>
          <p:nvPr/>
        </p:nvCxnSpPr>
        <p:spPr>
          <a:xfrm flipH="1" flipV="1">
            <a:off x="5896983" y="3530301"/>
            <a:ext cx="2063676" cy="12998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 flipV="1">
            <a:off x="7415604" y="3239845"/>
            <a:ext cx="2063676" cy="12998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80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Capture d’écran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29"/>
          <a:stretch/>
        </p:blipFill>
        <p:spPr>
          <a:xfrm>
            <a:off x="1849079" y="567137"/>
            <a:ext cx="9535963" cy="5260489"/>
          </a:xfrm>
        </p:spPr>
      </p:pic>
      <p:sp>
        <p:nvSpPr>
          <p:cNvPr id="5" name="Ellipse 4"/>
          <p:cNvSpPr/>
          <p:nvPr/>
        </p:nvSpPr>
        <p:spPr>
          <a:xfrm>
            <a:off x="5163672" y="796066"/>
            <a:ext cx="1140310" cy="6347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1852109" y="2151529"/>
            <a:ext cx="1140310" cy="5378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852108" y="1519186"/>
            <a:ext cx="2246555" cy="54090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6382870" y="1134931"/>
            <a:ext cx="24552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8838084" y="796066"/>
            <a:ext cx="1327892" cy="6347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droite à entaille 18"/>
          <p:cNvSpPr/>
          <p:nvPr/>
        </p:nvSpPr>
        <p:spPr>
          <a:xfrm>
            <a:off x="1138201" y="5257472"/>
            <a:ext cx="713905" cy="32272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droite à entaille 20"/>
          <p:cNvSpPr/>
          <p:nvPr/>
        </p:nvSpPr>
        <p:spPr>
          <a:xfrm>
            <a:off x="1138202" y="4312498"/>
            <a:ext cx="713905" cy="312631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 droite à entaille 21"/>
          <p:cNvSpPr/>
          <p:nvPr/>
        </p:nvSpPr>
        <p:spPr>
          <a:xfrm>
            <a:off x="1192886" y="3059893"/>
            <a:ext cx="659221" cy="27497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2216075" y="6110344"/>
            <a:ext cx="5755341" cy="570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/>
              <a:t>Utilisation des filtres pour affiner votre recherche</a:t>
            </a:r>
            <a:endParaRPr lang="fr-FR" dirty="0"/>
          </a:p>
        </p:txBody>
      </p:sp>
      <p:sp>
        <p:nvSpPr>
          <p:cNvPr id="24" name="Ellipse 23"/>
          <p:cNvSpPr/>
          <p:nvPr/>
        </p:nvSpPr>
        <p:spPr>
          <a:xfrm>
            <a:off x="4260028" y="5334284"/>
            <a:ext cx="828339" cy="6347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19 septembre 2019-JD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144B3-A382-4FD6-85CC-9B8E9E318955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33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271</TotalTime>
  <Words>415</Words>
  <Application>Microsoft Office PowerPoint</Application>
  <PresentationFormat>Grand écran</PresentationFormat>
  <Paragraphs>90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Brin</vt:lpstr>
      <vt:lpstr>Cairn La base pour les sciences humaines et sociales</vt:lpstr>
      <vt:lpstr>CAIRN</vt:lpstr>
      <vt:lpstr>Page d’accueil</vt:lpstr>
      <vt:lpstr>Présentation PowerPoint</vt:lpstr>
      <vt:lpstr>La recherche</vt:lpstr>
      <vt:lpstr>La recherche avancée : Fonctionnalités</vt:lpstr>
      <vt:lpstr>Champs de recherche: </vt:lpstr>
      <vt:lpstr>Ex : Vous souhaitez des documents dont l’expression « commerce international » apparaît dans le texte intégral et publiés entre 2017- 2019</vt:lpstr>
      <vt:lpstr>Présentation PowerPoint</vt:lpstr>
      <vt:lpstr>Accéder au résultat après filtre </vt:lpstr>
      <vt:lpstr>Insérer l’expression recherchée dans l’encart avec la loupe et appuyer sur ‘entrée’</vt:lpstr>
      <vt:lpstr>Les outils </vt:lpstr>
      <vt:lpstr>Moncairn.info</vt:lpstr>
      <vt:lpstr>Ma bibliographie</vt:lpstr>
      <vt:lpstr>Ma bibliographie </vt:lpstr>
      <vt:lpstr>Mes consultations</vt:lpstr>
      <vt:lpstr>Alerte</vt:lpstr>
      <vt:lpstr>                  Merci c’est fini 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Base de données</dc:title>
  <dc:creator>Johanna GRESS</dc:creator>
  <cp:lastModifiedBy>Johanna GRESS</cp:lastModifiedBy>
  <cp:revision>81</cp:revision>
  <dcterms:created xsi:type="dcterms:W3CDTF">2019-09-18T08:22:30Z</dcterms:created>
  <dcterms:modified xsi:type="dcterms:W3CDTF">2019-12-10T08:50:46Z</dcterms:modified>
</cp:coreProperties>
</file>